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4630400" cy="8229600"/>
  <p:notesSz cx="8229600" cy="146304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Heebo" panose="020B0604020202020204" charset="-79"/>
      <p:regular r:id="rId15"/>
    </p:embeddedFont>
    <p:embeddedFont>
      <p:font typeface="Crimson Pro Semi Bold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5337" autoAdjust="0"/>
  </p:normalViewPr>
  <p:slideViewPr>
    <p:cSldViewPr snapToGrid="0" snapToObjects="1">
      <p:cViewPr varScale="1">
        <p:scale>
          <a:sx n="70" d="100"/>
          <a:sy n="70" d="100"/>
        </p:scale>
        <p:origin x="600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693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-6-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-6-5.svg"/><Relationship Id="rId11" Type="http://schemas.openxmlformats.org/officeDocument/2006/relationships/image" Target="../media/image-6-11.svg"/><Relationship Id="rId5" Type="http://schemas.openxmlformats.org/officeDocument/2006/relationships/image" Target="../media/image-6-3.svg"/><Relationship Id="rId4" Type="http://schemas.openxmlformats.org/officeDocument/2006/relationships/image" Target="../media/image14.png"/><Relationship Id="rId9" Type="http://schemas.openxmlformats.org/officeDocument/2006/relationships/image" Target="../media/image-6-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-7-8.svg"/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-7-6.svg"/><Relationship Id="rId5" Type="http://schemas.openxmlformats.org/officeDocument/2006/relationships/image" Target="../media/image-7-4.svg"/><Relationship Id="rId10" Type="http://schemas.openxmlformats.org/officeDocument/2006/relationships/image" Target="../media/image-7-10.svg"/><Relationship Id="rId4" Type="http://schemas.openxmlformats.org/officeDocument/2006/relationships/image" Target="../media/image-7-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389465"/>
            <a:ext cx="715696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3600" b="1" dirty="0">
                <a:solidFill>
                  <a:srgbClr val="152D47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The Lion King (1994) &amp; SDG 12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3188970"/>
            <a:ext cx="7475458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200" b="1" dirty="0">
                <a:solidFill>
                  <a:srgbClr val="152D47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Sustainable Consumption &amp; Production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4096107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Theme: Responsible Use of Resources (Circle of Life)</a:t>
            </a:r>
            <a:endParaRPr lang="en-US" sz="17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280190" y="4714161"/>
            <a:ext cx="755642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ENG101 Final Presentation — Fall 2025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199227" y="5332322"/>
            <a:ext cx="7556421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Presented by: Dewan Hisam • Abib Hasan • Safir Ahbab • Imam Hossain 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Section: 02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790714" y="7663543"/>
            <a:ext cx="1839686" cy="5660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0773" y="370523"/>
            <a:ext cx="3800713" cy="4204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00" b="1" dirty="0">
                <a:solidFill>
                  <a:srgbClr val="152D47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Plot Summary (Key Events)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307580" y="1059894"/>
            <a:ext cx="15240" cy="6799183"/>
          </a:xfrm>
          <a:prstGeom prst="roundRect">
            <a:avLst>
              <a:gd name="adj" fmla="val 132409"/>
            </a:avLst>
          </a:prstGeom>
          <a:solidFill>
            <a:srgbClr val="D8D4D4"/>
          </a:solidFill>
          <a:ln/>
        </p:spPr>
      </p:sp>
      <p:sp>
        <p:nvSpPr>
          <p:cNvPr id="4" name="Shape 2"/>
          <p:cNvSpPr/>
          <p:nvPr/>
        </p:nvSpPr>
        <p:spPr>
          <a:xfrm>
            <a:off x="6775609" y="1203603"/>
            <a:ext cx="403503" cy="15240"/>
          </a:xfrm>
          <a:prstGeom prst="roundRect">
            <a:avLst>
              <a:gd name="adj" fmla="val 132409"/>
            </a:avLst>
          </a:prstGeom>
          <a:solidFill>
            <a:srgbClr val="D8D4D4"/>
          </a:solidFill>
          <a:ln/>
        </p:spPr>
      </p:sp>
      <p:sp>
        <p:nvSpPr>
          <p:cNvPr id="5" name="Shape 3"/>
          <p:cNvSpPr/>
          <p:nvPr/>
        </p:nvSpPr>
        <p:spPr>
          <a:xfrm>
            <a:off x="7163872" y="1059894"/>
            <a:ext cx="302657" cy="302657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6" name="Text 4"/>
          <p:cNvSpPr/>
          <p:nvPr/>
        </p:nvSpPr>
        <p:spPr>
          <a:xfrm>
            <a:off x="7214354" y="1085136"/>
            <a:ext cx="201692" cy="252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5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1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4961096" y="1106091"/>
            <a:ext cx="1681520" cy="210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2000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Simba's Birth &amp; Destiny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470773" y="1396841"/>
            <a:ext cx="6171843" cy="215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20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Simba is born, destined to be the future king of the Pride Lands, celebrated by all creatures.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7451288" y="2010608"/>
            <a:ext cx="403503" cy="15240"/>
          </a:xfrm>
          <a:prstGeom prst="roundRect">
            <a:avLst>
              <a:gd name="adj" fmla="val 132409"/>
            </a:avLst>
          </a:prstGeom>
          <a:solidFill>
            <a:srgbClr val="D8D4D4"/>
          </a:solidFill>
          <a:ln/>
        </p:spPr>
      </p:sp>
      <p:sp>
        <p:nvSpPr>
          <p:cNvPr id="10" name="Shape 8"/>
          <p:cNvSpPr/>
          <p:nvPr/>
        </p:nvSpPr>
        <p:spPr>
          <a:xfrm>
            <a:off x="7163872" y="1866900"/>
            <a:ext cx="302657" cy="302657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11" name="Text 9"/>
          <p:cNvSpPr/>
          <p:nvPr/>
        </p:nvSpPr>
        <p:spPr>
          <a:xfrm>
            <a:off x="7214354" y="1892141"/>
            <a:ext cx="201692" cy="252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5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2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987784" y="1913096"/>
            <a:ext cx="1681520" cy="210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000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Mufasa's Wisdom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987784" y="2203847"/>
            <a:ext cx="6171843" cy="215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King Mufasa teaches Simba about the delicate "Circle of Life" and responsible stewardship.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6775609" y="2706291"/>
            <a:ext cx="403503" cy="15240"/>
          </a:xfrm>
          <a:prstGeom prst="roundRect">
            <a:avLst>
              <a:gd name="adj" fmla="val 132409"/>
            </a:avLst>
          </a:prstGeom>
          <a:solidFill>
            <a:srgbClr val="D8D4D4"/>
          </a:solidFill>
          <a:ln/>
        </p:spPr>
      </p:sp>
      <p:sp>
        <p:nvSpPr>
          <p:cNvPr id="15" name="Shape 13"/>
          <p:cNvSpPr/>
          <p:nvPr/>
        </p:nvSpPr>
        <p:spPr>
          <a:xfrm>
            <a:off x="7163872" y="2562582"/>
            <a:ext cx="302657" cy="302657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16" name="Text 14"/>
          <p:cNvSpPr/>
          <p:nvPr/>
        </p:nvSpPr>
        <p:spPr>
          <a:xfrm>
            <a:off x="7214354" y="2587823"/>
            <a:ext cx="201692" cy="252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5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3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4961096" y="2608778"/>
            <a:ext cx="1681520" cy="210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2000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Scar's Betrayal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470773" y="2899529"/>
            <a:ext cx="6171843" cy="215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20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Mufasa's envious brother, Scar, plots to usurp the throne, leading to tragedy.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7451288" y="3401973"/>
            <a:ext cx="403503" cy="15240"/>
          </a:xfrm>
          <a:prstGeom prst="roundRect">
            <a:avLst>
              <a:gd name="adj" fmla="val 132409"/>
            </a:avLst>
          </a:prstGeom>
          <a:solidFill>
            <a:srgbClr val="D8D4D4"/>
          </a:solidFill>
          <a:ln/>
        </p:spPr>
      </p:sp>
      <p:sp>
        <p:nvSpPr>
          <p:cNvPr id="20" name="Shape 18"/>
          <p:cNvSpPr/>
          <p:nvPr/>
        </p:nvSpPr>
        <p:spPr>
          <a:xfrm>
            <a:off x="7163872" y="3258264"/>
            <a:ext cx="302657" cy="302657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21" name="Text 19"/>
          <p:cNvSpPr/>
          <p:nvPr/>
        </p:nvSpPr>
        <p:spPr>
          <a:xfrm>
            <a:off x="7214354" y="3283506"/>
            <a:ext cx="201692" cy="252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5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4</a:t>
            </a:r>
            <a:endParaRPr lang="en-US" sz="1550" dirty="0"/>
          </a:p>
        </p:txBody>
      </p:sp>
      <p:sp>
        <p:nvSpPr>
          <p:cNvPr id="22" name="Text 20"/>
          <p:cNvSpPr/>
          <p:nvPr/>
        </p:nvSpPr>
        <p:spPr>
          <a:xfrm>
            <a:off x="7987784" y="3304461"/>
            <a:ext cx="1681520" cy="210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000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Tragedy &amp; Exile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7987784" y="3595211"/>
            <a:ext cx="6171843" cy="215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Mufasa dies in a stampede orchestrated by Scar, and a guilt-ridden Simba flees the Pride Lands.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hape 22"/>
          <p:cNvSpPr/>
          <p:nvPr/>
        </p:nvSpPr>
        <p:spPr>
          <a:xfrm>
            <a:off x="6775609" y="4097655"/>
            <a:ext cx="403503" cy="15240"/>
          </a:xfrm>
          <a:prstGeom prst="roundRect">
            <a:avLst>
              <a:gd name="adj" fmla="val 132409"/>
            </a:avLst>
          </a:prstGeom>
          <a:solidFill>
            <a:srgbClr val="D8D4D4"/>
          </a:solidFill>
          <a:ln/>
        </p:spPr>
      </p:sp>
      <p:sp>
        <p:nvSpPr>
          <p:cNvPr id="25" name="Shape 23"/>
          <p:cNvSpPr/>
          <p:nvPr/>
        </p:nvSpPr>
        <p:spPr>
          <a:xfrm>
            <a:off x="7163872" y="3953947"/>
            <a:ext cx="302657" cy="302657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26" name="Text 24"/>
          <p:cNvSpPr/>
          <p:nvPr/>
        </p:nvSpPr>
        <p:spPr>
          <a:xfrm>
            <a:off x="7214354" y="3979188"/>
            <a:ext cx="201692" cy="252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5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5</a:t>
            </a:r>
            <a:endParaRPr lang="en-US" sz="1550" dirty="0"/>
          </a:p>
        </p:txBody>
      </p:sp>
      <p:sp>
        <p:nvSpPr>
          <p:cNvPr id="27" name="Text 25"/>
          <p:cNvSpPr/>
          <p:nvPr/>
        </p:nvSpPr>
        <p:spPr>
          <a:xfrm>
            <a:off x="4961096" y="4000143"/>
            <a:ext cx="1681520" cy="210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2000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Scar's Tyranny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470773" y="4290893"/>
            <a:ext cx="6171843" cy="215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20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Under Scar's rule, the Pride Lands suffer from overuse and neglect, leading to ecological collapse.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hape 27"/>
          <p:cNvSpPr/>
          <p:nvPr/>
        </p:nvSpPr>
        <p:spPr>
          <a:xfrm>
            <a:off x="7451288" y="4793337"/>
            <a:ext cx="403503" cy="15240"/>
          </a:xfrm>
          <a:prstGeom prst="roundRect">
            <a:avLst>
              <a:gd name="adj" fmla="val 132409"/>
            </a:avLst>
          </a:prstGeom>
          <a:solidFill>
            <a:srgbClr val="D8D4D4"/>
          </a:solidFill>
          <a:ln/>
        </p:spPr>
      </p:sp>
      <p:sp>
        <p:nvSpPr>
          <p:cNvPr id="30" name="Shape 28"/>
          <p:cNvSpPr/>
          <p:nvPr/>
        </p:nvSpPr>
        <p:spPr>
          <a:xfrm>
            <a:off x="7163872" y="4649629"/>
            <a:ext cx="302657" cy="302657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31" name="Text 29"/>
          <p:cNvSpPr/>
          <p:nvPr/>
        </p:nvSpPr>
        <p:spPr>
          <a:xfrm>
            <a:off x="7214354" y="4674870"/>
            <a:ext cx="201692" cy="252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5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6</a:t>
            </a:r>
            <a:endParaRPr lang="en-US" sz="1550" dirty="0"/>
          </a:p>
        </p:txBody>
      </p:sp>
      <p:sp>
        <p:nvSpPr>
          <p:cNvPr id="32" name="Text 30"/>
          <p:cNvSpPr/>
          <p:nvPr/>
        </p:nvSpPr>
        <p:spPr>
          <a:xfrm>
            <a:off x="7987784" y="4695825"/>
            <a:ext cx="1681520" cy="210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000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Simba's New Life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31"/>
          <p:cNvSpPr/>
          <p:nvPr/>
        </p:nvSpPr>
        <p:spPr>
          <a:xfrm>
            <a:off x="7987784" y="4986576"/>
            <a:ext cx="6171843" cy="215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Simba grows up in exile with Timon and Pumbaa, living a carefree life.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Shape 32"/>
          <p:cNvSpPr/>
          <p:nvPr/>
        </p:nvSpPr>
        <p:spPr>
          <a:xfrm>
            <a:off x="6775609" y="5489019"/>
            <a:ext cx="403503" cy="15240"/>
          </a:xfrm>
          <a:prstGeom prst="roundRect">
            <a:avLst>
              <a:gd name="adj" fmla="val 132409"/>
            </a:avLst>
          </a:prstGeom>
          <a:solidFill>
            <a:srgbClr val="D8D4D4"/>
          </a:solidFill>
          <a:ln/>
        </p:spPr>
      </p:sp>
      <p:sp>
        <p:nvSpPr>
          <p:cNvPr id="35" name="Shape 33"/>
          <p:cNvSpPr/>
          <p:nvPr/>
        </p:nvSpPr>
        <p:spPr>
          <a:xfrm>
            <a:off x="7163872" y="5345311"/>
            <a:ext cx="302657" cy="302657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36" name="Text 34"/>
          <p:cNvSpPr/>
          <p:nvPr/>
        </p:nvSpPr>
        <p:spPr>
          <a:xfrm>
            <a:off x="7214354" y="5370552"/>
            <a:ext cx="201692" cy="252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5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7</a:t>
            </a:r>
            <a:endParaRPr lang="en-US" sz="1550" dirty="0"/>
          </a:p>
        </p:txBody>
      </p:sp>
      <p:sp>
        <p:nvSpPr>
          <p:cNvPr id="37" name="Text 35"/>
          <p:cNvSpPr/>
          <p:nvPr/>
        </p:nvSpPr>
        <p:spPr>
          <a:xfrm>
            <a:off x="4961096" y="5391507"/>
            <a:ext cx="1681520" cy="210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2000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Call to Duty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 36"/>
          <p:cNvSpPr/>
          <p:nvPr/>
        </p:nvSpPr>
        <p:spPr>
          <a:xfrm>
            <a:off x="470773" y="5682258"/>
            <a:ext cx="6171843" cy="215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20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Nala and Rafiki remind Simba of his true identity and his duty to reclaim his place.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Shape 37"/>
          <p:cNvSpPr/>
          <p:nvPr/>
        </p:nvSpPr>
        <p:spPr>
          <a:xfrm>
            <a:off x="7451288" y="6184702"/>
            <a:ext cx="403503" cy="15240"/>
          </a:xfrm>
          <a:prstGeom prst="roundRect">
            <a:avLst>
              <a:gd name="adj" fmla="val 132409"/>
            </a:avLst>
          </a:prstGeom>
          <a:solidFill>
            <a:srgbClr val="D8D4D4"/>
          </a:solidFill>
          <a:ln/>
        </p:spPr>
      </p:sp>
      <p:sp>
        <p:nvSpPr>
          <p:cNvPr id="40" name="Shape 38"/>
          <p:cNvSpPr/>
          <p:nvPr/>
        </p:nvSpPr>
        <p:spPr>
          <a:xfrm>
            <a:off x="7163872" y="6040993"/>
            <a:ext cx="302657" cy="302657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41" name="Text 39"/>
          <p:cNvSpPr/>
          <p:nvPr/>
        </p:nvSpPr>
        <p:spPr>
          <a:xfrm>
            <a:off x="7214354" y="6066234"/>
            <a:ext cx="201692" cy="252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5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8</a:t>
            </a:r>
            <a:endParaRPr lang="en-US" sz="1550" dirty="0"/>
          </a:p>
        </p:txBody>
      </p:sp>
      <p:sp>
        <p:nvSpPr>
          <p:cNvPr id="42" name="Text 40"/>
          <p:cNvSpPr/>
          <p:nvPr/>
        </p:nvSpPr>
        <p:spPr>
          <a:xfrm>
            <a:off x="7987784" y="6087189"/>
            <a:ext cx="1681520" cy="210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000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Return &amp; Restoration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 41"/>
          <p:cNvSpPr/>
          <p:nvPr/>
        </p:nvSpPr>
        <p:spPr>
          <a:xfrm>
            <a:off x="7987784" y="6377940"/>
            <a:ext cx="6171843" cy="215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Simba returns to challenge Scar, defeats him, and restores balance to the Pride Lands.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Shape 42"/>
          <p:cNvSpPr/>
          <p:nvPr/>
        </p:nvSpPr>
        <p:spPr>
          <a:xfrm>
            <a:off x="6775609" y="6880384"/>
            <a:ext cx="403503" cy="15240"/>
          </a:xfrm>
          <a:prstGeom prst="roundRect">
            <a:avLst>
              <a:gd name="adj" fmla="val 132409"/>
            </a:avLst>
          </a:prstGeom>
          <a:solidFill>
            <a:srgbClr val="D8D4D4"/>
          </a:solidFill>
          <a:ln/>
        </p:spPr>
      </p:sp>
      <p:sp>
        <p:nvSpPr>
          <p:cNvPr id="45" name="Shape 43"/>
          <p:cNvSpPr/>
          <p:nvPr/>
        </p:nvSpPr>
        <p:spPr>
          <a:xfrm>
            <a:off x="7163872" y="6736675"/>
            <a:ext cx="302657" cy="302657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46" name="Text 44"/>
          <p:cNvSpPr/>
          <p:nvPr/>
        </p:nvSpPr>
        <p:spPr>
          <a:xfrm>
            <a:off x="7214354" y="6761917"/>
            <a:ext cx="201692" cy="252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5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9</a:t>
            </a:r>
            <a:endParaRPr lang="en-US" sz="1550" dirty="0"/>
          </a:p>
        </p:txBody>
      </p:sp>
      <p:sp>
        <p:nvSpPr>
          <p:cNvPr id="47" name="Text 45"/>
          <p:cNvSpPr/>
          <p:nvPr/>
        </p:nvSpPr>
        <p:spPr>
          <a:xfrm>
            <a:off x="4961096" y="6782872"/>
            <a:ext cx="1681520" cy="210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2000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A New Beginning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 46"/>
          <p:cNvSpPr/>
          <p:nvPr/>
        </p:nvSpPr>
        <p:spPr>
          <a:xfrm>
            <a:off x="470773" y="7073622"/>
            <a:ext cx="6171843" cy="215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20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Simba becomes king, and the Pride Lands flourish once more under his responsible leadership.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2845143" y="7761514"/>
            <a:ext cx="1785257" cy="4680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6731" y="406003"/>
            <a:ext cx="5319117" cy="461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b="1" dirty="0">
                <a:solidFill>
                  <a:srgbClr val="152D47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How the Movie Connects to SDG 12</a:t>
            </a:r>
            <a:endParaRPr lang="en-US" sz="2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31" y="1255038"/>
            <a:ext cx="6618327" cy="6618327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7502962" y="1255038"/>
            <a:ext cx="6618327" cy="940237"/>
          </a:xfrm>
          <a:prstGeom prst="roundRect">
            <a:avLst>
              <a:gd name="adj" fmla="val 7780"/>
            </a:avLst>
          </a:prstGeom>
          <a:solidFill>
            <a:srgbClr val="FFFFFF"/>
          </a:solidFill>
          <a:ln w="15240">
            <a:solidFill>
              <a:srgbClr val="D8D4D4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487722" y="1255038"/>
            <a:ext cx="60960" cy="940237"/>
          </a:xfrm>
          <a:prstGeom prst="roundRect">
            <a:avLst>
              <a:gd name="adj" fmla="val 36335"/>
            </a:avLst>
          </a:prstGeom>
          <a:solidFill>
            <a:srgbClr val="2150FE"/>
          </a:solidFill>
          <a:ln/>
        </p:spPr>
      </p:sp>
      <p:sp>
        <p:nvSpPr>
          <p:cNvPr id="6" name="Text 3"/>
          <p:cNvSpPr/>
          <p:nvPr/>
        </p:nvSpPr>
        <p:spPr>
          <a:xfrm>
            <a:off x="7711559" y="1417915"/>
            <a:ext cx="1845707" cy="230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100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Circle of Life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711559" y="1796177"/>
            <a:ext cx="6246852" cy="236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Represents balanced consumption, renewal, and the interconnectedness of nature.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478486" y="2342912"/>
            <a:ext cx="6642803" cy="955459"/>
          </a:xfrm>
          <a:prstGeom prst="roundRect">
            <a:avLst>
              <a:gd name="adj" fmla="val 7780"/>
            </a:avLst>
          </a:prstGeom>
          <a:solidFill>
            <a:srgbClr val="FFFFFF"/>
          </a:solidFill>
          <a:ln w="15240">
            <a:solidFill>
              <a:srgbClr val="D8D4D4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487722" y="2342912"/>
            <a:ext cx="60960" cy="940237"/>
          </a:xfrm>
          <a:prstGeom prst="roundRect">
            <a:avLst>
              <a:gd name="adj" fmla="val 36335"/>
            </a:avLst>
          </a:prstGeom>
          <a:solidFill>
            <a:srgbClr val="2150FE"/>
          </a:solidFill>
          <a:ln/>
        </p:spPr>
      </p:sp>
      <p:sp>
        <p:nvSpPr>
          <p:cNvPr id="10" name="Text 7"/>
          <p:cNvSpPr/>
          <p:nvPr/>
        </p:nvSpPr>
        <p:spPr>
          <a:xfrm>
            <a:off x="7711559" y="2505789"/>
            <a:ext cx="1845707" cy="230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100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Responsible Leadership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711559" y="2884051"/>
            <a:ext cx="6246852" cy="236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Mufasa embodies stewardship and sustainable living, ensuring resources for all.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7502962" y="3430786"/>
            <a:ext cx="6618327" cy="940237"/>
          </a:xfrm>
          <a:prstGeom prst="roundRect">
            <a:avLst>
              <a:gd name="adj" fmla="val 7780"/>
            </a:avLst>
          </a:prstGeom>
          <a:solidFill>
            <a:srgbClr val="FFFFFF"/>
          </a:solidFill>
          <a:ln w="15240">
            <a:solidFill>
              <a:srgbClr val="D8D4D4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7487722" y="3430786"/>
            <a:ext cx="60960" cy="940237"/>
          </a:xfrm>
          <a:prstGeom prst="roundRect">
            <a:avLst>
              <a:gd name="adj" fmla="val 36335"/>
            </a:avLst>
          </a:prstGeom>
          <a:solidFill>
            <a:srgbClr val="2150FE"/>
          </a:solidFill>
          <a:ln/>
        </p:spPr>
      </p:sp>
      <p:sp>
        <p:nvSpPr>
          <p:cNvPr id="14" name="Text 11"/>
          <p:cNvSpPr/>
          <p:nvPr/>
        </p:nvSpPr>
        <p:spPr>
          <a:xfrm>
            <a:off x="7711559" y="3593663"/>
            <a:ext cx="1845707" cy="230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100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Scar’s Rule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711559" y="3971925"/>
            <a:ext cx="6246852" cy="236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Symbolizes unsustainable practices: greed, overuse, and misuse of resources.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7502962" y="4518660"/>
            <a:ext cx="6618327" cy="940237"/>
          </a:xfrm>
          <a:prstGeom prst="roundRect">
            <a:avLst>
              <a:gd name="adj" fmla="val 7780"/>
            </a:avLst>
          </a:prstGeom>
          <a:solidFill>
            <a:srgbClr val="FFFFFF"/>
          </a:solidFill>
          <a:ln w="15240">
            <a:solidFill>
              <a:srgbClr val="D8D4D4"/>
            </a:solidFill>
            <a:prstDash val="solid"/>
          </a:ln>
        </p:spPr>
      </p:sp>
      <p:sp>
        <p:nvSpPr>
          <p:cNvPr id="17" name="Shape 14"/>
          <p:cNvSpPr/>
          <p:nvPr/>
        </p:nvSpPr>
        <p:spPr>
          <a:xfrm>
            <a:off x="7487722" y="4518660"/>
            <a:ext cx="60960" cy="940237"/>
          </a:xfrm>
          <a:prstGeom prst="roundRect">
            <a:avLst>
              <a:gd name="adj" fmla="val 36335"/>
            </a:avLst>
          </a:prstGeom>
          <a:solidFill>
            <a:srgbClr val="2150FE"/>
          </a:solidFill>
          <a:ln/>
        </p:spPr>
      </p:sp>
      <p:sp>
        <p:nvSpPr>
          <p:cNvPr id="18" name="Text 15"/>
          <p:cNvSpPr/>
          <p:nvPr/>
        </p:nvSpPr>
        <p:spPr>
          <a:xfrm>
            <a:off x="7711559" y="4681538"/>
            <a:ext cx="1845707" cy="230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100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Pride Lands Decline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7711559" y="5059799"/>
            <a:ext cx="6246852" cy="236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Illustrates the environmental and social consequences of irresponsible governance.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hape 17"/>
          <p:cNvSpPr/>
          <p:nvPr/>
        </p:nvSpPr>
        <p:spPr>
          <a:xfrm>
            <a:off x="7546505" y="5662476"/>
            <a:ext cx="6618327" cy="940237"/>
          </a:xfrm>
          <a:prstGeom prst="roundRect">
            <a:avLst>
              <a:gd name="adj" fmla="val 7780"/>
            </a:avLst>
          </a:prstGeom>
          <a:solidFill>
            <a:srgbClr val="FFFFFF"/>
          </a:solidFill>
          <a:ln w="15240">
            <a:solidFill>
              <a:srgbClr val="D8D4D4"/>
            </a:solidFill>
            <a:prstDash val="solid"/>
          </a:ln>
        </p:spPr>
      </p:sp>
      <p:sp>
        <p:nvSpPr>
          <p:cNvPr id="21" name="Shape 18"/>
          <p:cNvSpPr/>
          <p:nvPr/>
        </p:nvSpPr>
        <p:spPr>
          <a:xfrm>
            <a:off x="7485545" y="5629988"/>
            <a:ext cx="60960" cy="940237"/>
          </a:xfrm>
          <a:prstGeom prst="roundRect">
            <a:avLst>
              <a:gd name="adj" fmla="val 36335"/>
            </a:avLst>
          </a:prstGeom>
          <a:solidFill>
            <a:srgbClr val="2150FE"/>
          </a:solidFill>
          <a:ln/>
        </p:spPr>
      </p:sp>
      <p:sp>
        <p:nvSpPr>
          <p:cNvPr id="22" name="Text 19"/>
          <p:cNvSpPr/>
          <p:nvPr/>
        </p:nvSpPr>
        <p:spPr>
          <a:xfrm>
            <a:off x="7711559" y="5769411"/>
            <a:ext cx="1845707" cy="275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100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Restoration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7711559" y="6147673"/>
            <a:ext cx="6246852" cy="236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Highlights how sustainability enables recovery, resilience, and a flourishing ecosystem.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516731" y="8205549"/>
            <a:ext cx="13596938" cy="188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dirty="0">
                <a:solidFill>
                  <a:srgbClr val="2150FE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Keywords:</a:t>
            </a:r>
            <a:r>
              <a:rPr lang="en-US" sz="9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sustainability • balance • resilience • accountability</a:t>
            </a:r>
            <a:endParaRPr lang="en-US" sz="900" dirty="0"/>
          </a:p>
        </p:txBody>
      </p:sp>
      <p:sp>
        <p:nvSpPr>
          <p:cNvPr id="25" name="Rectangle 24"/>
          <p:cNvSpPr/>
          <p:nvPr/>
        </p:nvSpPr>
        <p:spPr>
          <a:xfrm>
            <a:off x="12676909" y="7658100"/>
            <a:ext cx="1870364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42048"/>
            <a:ext cx="713648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52D47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Character Analysis (SDG Lens)</a:t>
            </a:r>
            <a:endParaRPr lang="en-US" sz="44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304455"/>
            <a:ext cx="2194560" cy="219456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7825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Simba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5272921"/>
            <a:ext cx="304800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Journey from fear to responsibility; learns the true meaning of stewardship, building resilience and adaptability as a leader.</a:t>
            </a:r>
            <a:endParaRPr lang="en-US" sz="17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278" y="2304455"/>
            <a:ext cx="2194560" cy="21945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25278" y="47825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Mufasa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4125278" y="5272921"/>
            <a:ext cx="304811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Wise leadership protecting the delicate balance of nature; his legacy teaches sustainable governance and resource management.</a:t>
            </a:r>
            <a:endParaRPr lang="en-US" sz="17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6884" y="2304455"/>
            <a:ext cx="2194560" cy="219456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56884" y="47825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Scar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7456884" y="5272921"/>
            <a:ext cx="304811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Driven by greed and envy, he exploits resources without thought for the future, leading to moral and ecological decay.</a:t>
            </a:r>
            <a:endParaRPr lang="en-US" sz="17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8491" y="2304455"/>
            <a:ext cx="2194560" cy="219456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788491" y="47825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Hyenas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10788491" y="5272921"/>
            <a:ext cx="304811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Represent uncontrolled, short-term consumption, blindly supporting destruction for immediate gratification without self-restraint.</a:t>
            </a:r>
            <a:endParaRPr lang="en-US" sz="17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823371" y="7739743"/>
            <a:ext cx="1807029" cy="489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2714" y="707350"/>
            <a:ext cx="8660368" cy="681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250" b="1" dirty="0">
                <a:solidFill>
                  <a:srgbClr val="152D47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Dialogue Analysis (Impact &amp; Message)</a:t>
            </a:r>
            <a:endParaRPr lang="en-US" sz="42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62714" y="1824276"/>
            <a:ext cx="4223028" cy="5697855"/>
          </a:xfrm>
          <a:prstGeom prst="roundRect">
            <a:avLst>
              <a:gd name="adj" fmla="val 774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64" y="1724025"/>
            <a:ext cx="261461" cy="261461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4532" y="7360920"/>
            <a:ext cx="261461" cy="261461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021" y="2181582"/>
            <a:ext cx="3508415" cy="2400419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446848" y="4827151"/>
            <a:ext cx="3181588" cy="10462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“The past can hurt… you can either run from it, or learn from it.”</a:t>
            </a:r>
            <a:endParaRPr lang="en-US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3"/>
          <p:cNvSpPr/>
          <p:nvPr/>
        </p:nvSpPr>
        <p:spPr>
          <a:xfrm>
            <a:off x="1120021" y="4827151"/>
            <a:ext cx="30480" cy="1046202"/>
          </a:xfrm>
          <a:prstGeom prst="rect">
            <a:avLst/>
          </a:prstGeom>
          <a:solidFill>
            <a:srgbClr val="2150FE"/>
          </a:solidFill>
          <a:ln/>
        </p:spPr>
      </p:sp>
      <p:sp>
        <p:nvSpPr>
          <p:cNvPr id="9" name="Text 4"/>
          <p:cNvSpPr/>
          <p:nvPr/>
        </p:nvSpPr>
        <p:spPr>
          <a:xfrm>
            <a:off x="1120021" y="6118503"/>
            <a:ext cx="3508415" cy="10462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2150FE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Impact:</a:t>
            </a:r>
            <a:r>
              <a:rPr lang="en-US" sz="1700" b="1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 Emphasizes accountability and the necessity to change behavior for a sustainable future.</a:t>
            </a:r>
            <a:endParaRPr lang="en-US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5"/>
          <p:cNvSpPr/>
          <p:nvPr/>
        </p:nvSpPr>
        <p:spPr>
          <a:xfrm>
            <a:off x="5203627" y="1824276"/>
            <a:ext cx="4223028" cy="5697855"/>
          </a:xfrm>
          <a:prstGeom prst="roundRect">
            <a:avLst>
              <a:gd name="adj" fmla="val 774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376" y="1724025"/>
            <a:ext cx="261461" cy="261461"/>
          </a:xfrm>
          <a:prstGeom prst="rect">
            <a:avLst/>
          </a:prstGeom>
        </p:spPr>
      </p:pic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444" y="7360920"/>
            <a:ext cx="261461" cy="261461"/>
          </a:xfrm>
          <a:prstGeom prst="rect">
            <a:avLst/>
          </a:prstGeom>
        </p:spPr>
      </p:pic>
      <p:pic>
        <p:nvPicPr>
          <p:cNvPr id="13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0933" y="2181582"/>
            <a:ext cx="3508415" cy="2400419"/>
          </a:xfrm>
          <a:prstGeom prst="rect">
            <a:avLst/>
          </a:prstGeom>
        </p:spPr>
      </p:pic>
      <p:sp>
        <p:nvSpPr>
          <p:cNvPr id="14" name="Text 6"/>
          <p:cNvSpPr/>
          <p:nvPr/>
        </p:nvSpPr>
        <p:spPr>
          <a:xfrm>
            <a:off x="5887760" y="4827151"/>
            <a:ext cx="3181588" cy="697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“Everything exists together in a delicate balance.”</a:t>
            </a:r>
            <a:endParaRPr lang="en-US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7"/>
          <p:cNvSpPr/>
          <p:nvPr/>
        </p:nvSpPr>
        <p:spPr>
          <a:xfrm>
            <a:off x="5560933" y="4827151"/>
            <a:ext cx="30480" cy="697468"/>
          </a:xfrm>
          <a:prstGeom prst="rect">
            <a:avLst/>
          </a:prstGeom>
          <a:solidFill>
            <a:srgbClr val="2150FE"/>
          </a:solidFill>
          <a:ln/>
        </p:spPr>
      </p:sp>
      <p:sp>
        <p:nvSpPr>
          <p:cNvPr id="16" name="Text 8"/>
          <p:cNvSpPr/>
          <p:nvPr/>
        </p:nvSpPr>
        <p:spPr>
          <a:xfrm>
            <a:off x="5560933" y="5769769"/>
            <a:ext cx="3508415" cy="13949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2150FE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Impact:</a:t>
            </a:r>
            <a:r>
              <a:rPr lang="en-US" sz="1700" b="1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 Highlights that sustainability is fundamentally dependent on maintaining ecological and social equilibrium.</a:t>
            </a:r>
            <a:endParaRPr lang="en-US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9"/>
          <p:cNvSpPr/>
          <p:nvPr/>
        </p:nvSpPr>
        <p:spPr>
          <a:xfrm>
            <a:off x="9644539" y="1824276"/>
            <a:ext cx="4223147" cy="5697855"/>
          </a:xfrm>
          <a:prstGeom prst="roundRect">
            <a:avLst>
              <a:gd name="adj" fmla="val 774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4288" y="1724025"/>
            <a:ext cx="261461" cy="261461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6475" y="7360920"/>
            <a:ext cx="261461" cy="261461"/>
          </a:xfrm>
          <a:prstGeom prst="rect">
            <a:avLst/>
          </a:prstGeom>
        </p:spPr>
      </p:pic>
      <p:pic>
        <p:nvPicPr>
          <p:cNvPr id="20" name="Image 8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1845" y="2181582"/>
            <a:ext cx="3508534" cy="2400538"/>
          </a:xfrm>
          <a:prstGeom prst="rect">
            <a:avLst/>
          </a:prstGeom>
        </p:spPr>
      </p:pic>
      <p:sp>
        <p:nvSpPr>
          <p:cNvPr id="21" name="Text 10"/>
          <p:cNvSpPr/>
          <p:nvPr/>
        </p:nvSpPr>
        <p:spPr>
          <a:xfrm>
            <a:off x="10328672" y="4827270"/>
            <a:ext cx="3181707" cy="697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“Run away, Simba… and never return.”</a:t>
            </a:r>
            <a:endParaRPr lang="en-US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hape 11"/>
          <p:cNvSpPr/>
          <p:nvPr/>
        </p:nvSpPr>
        <p:spPr>
          <a:xfrm>
            <a:off x="10001845" y="4827270"/>
            <a:ext cx="30480" cy="697468"/>
          </a:xfrm>
          <a:prstGeom prst="rect">
            <a:avLst/>
          </a:prstGeom>
          <a:solidFill>
            <a:srgbClr val="2150FE"/>
          </a:solidFill>
          <a:ln/>
        </p:spPr>
      </p:sp>
      <p:sp>
        <p:nvSpPr>
          <p:cNvPr id="23" name="Text 12"/>
          <p:cNvSpPr/>
          <p:nvPr/>
        </p:nvSpPr>
        <p:spPr>
          <a:xfrm>
            <a:off x="10001845" y="5769888"/>
            <a:ext cx="3508534" cy="13949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2150FE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Impact:</a:t>
            </a:r>
            <a:r>
              <a:rPr lang="en-US" sz="1700" b="1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 Illustrates manipulation and the avoidance of responsibility, leading to detrimental outcomes for the community.</a:t>
            </a:r>
            <a:endParaRPr lang="en-US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780818" y="7751618"/>
            <a:ext cx="1735282" cy="3948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9135" y="551140"/>
            <a:ext cx="11477982" cy="624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152D47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Constructive Solution 1 — Responsible Use of Resources</a:t>
            </a:r>
            <a:endParaRPr lang="en-US" sz="3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35" y="1699498"/>
            <a:ext cx="3628549" cy="362854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897398" y="1705570"/>
            <a:ext cx="299561" cy="29956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471517" y="1699498"/>
            <a:ext cx="2528768" cy="312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800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Conscious Consumption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5471517" y="2211229"/>
            <a:ext cx="8467249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Consume only what is truly needed, avoiding excess and waste.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897398" y="2936319"/>
            <a:ext cx="299561" cy="29956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471517" y="2930247"/>
            <a:ext cx="2496860" cy="312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800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Environmental Balance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5471517" y="3441978"/>
            <a:ext cx="8467249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 smtClean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Actively work to maintain the delicate balance of ecosystems.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897398" y="4167068"/>
            <a:ext cx="299561" cy="29956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5471517" y="4160996"/>
            <a:ext cx="2496860" cy="312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800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Waste Reduction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5471517" y="4672727"/>
            <a:ext cx="8467249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 smtClean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Embrace practices of </a:t>
            </a:r>
            <a:r>
              <a:rPr lang="en-US" sz="2000" b="1" dirty="0" smtClean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reuse &amp; recycle</a:t>
            </a:r>
            <a:r>
              <a:rPr lang="en-US" sz="2000" dirty="0" smtClean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 to minimize environmental impact.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897398" y="5397818"/>
            <a:ext cx="299561" cy="299561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5471517" y="5391745"/>
            <a:ext cx="2496860" cy="312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800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Resource Efficiency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5471517" y="5903476"/>
            <a:ext cx="8467249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Utilize natural resources efficiently, reducing depletion and pollution.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897398" y="6628567"/>
            <a:ext cx="299561" cy="299561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5471517" y="6622494"/>
            <a:ext cx="2496860" cy="312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800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Ecosystem Protection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0"/>
          <p:cNvSpPr/>
          <p:nvPr/>
        </p:nvSpPr>
        <p:spPr>
          <a:xfrm>
            <a:off x="5471517" y="7134225"/>
            <a:ext cx="8467249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Protect and preserve ecosystems for the benefit of future generations.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856029" y="7761514"/>
            <a:ext cx="1774371" cy="4680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3524" y="696158"/>
            <a:ext cx="12502515" cy="512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b="1" dirty="0">
                <a:solidFill>
                  <a:srgbClr val="152D47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Constructive Solution 2 — Sustainable Leadership &amp; Long-Term Thinking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573524" y="1535906"/>
            <a:ext cx="13483352" cy="989648"/>
          </a:xfrm>
          <a:prstGeom prst="roundRect">
            <a:avLst>
              <a:gd name="adj" fmla="val 2484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596384" y="1558766"/>
            <a:ext cx="655439" cy="943927"/>
          </a:xfrm>
          <a:prstGeom prst="rect">
            <a:avLst/>
          </a:prstGeom>
          <a:solidFill>
            <a:srgbClr val="F2EEEE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01172" y="1907858"/>
            <a:ext cx="245745" cy="24574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415653" y="1722596"/>
            <a:ext cx="3477816" cy="2559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Environmentally Responsible Leadership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415653" y="2076807"/>
            <a:ext cx="12454533" cy="262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Adopt leadership principles that prioritize ecological well-being and sustainability in all decisions.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573524" y="2689384"/>
            <a:ext cx="13483352" cy="989648"/>
          </a:xfrm>
          <a:prstGeom prst="roundRect">
            <a:avLst>
              <a:gd name="adj" fmla="val 2484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96384" y="2712244"/>
            <a:ext cx="655439" cy="943927"/>
          </a:xfrm>
          <a:prstGeom prst="rect">
            <a:avLst/>
          </a:prstGeom>
          <a:solidFill>
            <a:srgbClr val="F2EEEE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01172" y="3061335"/>
            <a:ext cx="245745" cy="245745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415653" y="2876074"/>
            <a:ext cx="2559844" cy="2559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Respect Environmental Limits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1415653" y="3230285"/>
            <a:ext cx="12454533" cy="262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Recognize and operate within the planet's ecological boundaries to prevent irreversible damage.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573524" y="3842861"/>
            <a:ext cx="13483352" cy="989648"/>
          </a:xfrm>
          <a:prstGeom prst="roundRect">
            <a:avLst>
              <a:gd name="adj" fmla="val 2484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596384" y="3865721"/>
            <a:ext cx="655439" cy="943927"/>
          </a:xfrm>
          <a:prstGeom prst="rect">
            <a:avLst/>
          </a:prstGeom>
          <a:solidFill>
            <a:srgbClr val="F2EEEE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01172" y="4214813"/>
            <a:ext cx="245745" cy="245745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415653" y="4029551"/>
            <a:ext cx="3008233" cy="2559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Prioritize Long-Term Sustainability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1415653" y="4383762"/>
            <a:ext cx="12454533" cy="262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Focus on strategies that ensure the health and viability of resources for generations to come, rather than immediate gains.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13"/>
          <p:cNvSpPr/>
          <p:nvPr/>
        </p:nvSpPr>
        <p:spPr>
          <a:xfrm>
            <a:off x="573524" y="4996339"/>
            <a:ext cx="13483352" cy="989648"/>
          </a:xfrm>
          <a:prstGeom prst="roundRect">
            <a:avLst>
              <a:gd name="adj" fmla="val 2484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596384" y="5019199"/>
            <a:ext cx="655439" cy="943927"/>
          </a:xfrm>
          <a:prstGeom prst="rect">
            <a:avLst/>
          </a:prstGeom>
          <a:solidFill>
            <a:srgbClr val="F2EEEE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01172" y="5368290"/>
            <a:ext cx="245745" cy="245745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1415653" y="5183029"/>
            <a:ext cx="2608540" cy="2559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Avoid Short-Term Exploitation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16"/>
          <p:cNvSpPr/>
          <p:nvPr/>
        </p:nvSpPr>
        <p:spPr>
          <a:xfrm>
            <a:off x="1415653" y="5537240"/>
            <a:ext cx="12454533" cy="262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Resist practices that lead to quick profits at the expense of environmental degradation or social injustice.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hape 17"/>
          <p:cNvSpPr/>
          <p:nvPr/>
        </p:nvSpPr>
        <p:spPr>
          <a:xfrm>
            <a:off x="573524" y="6149816"/>
            <a:ext cx="13483352" cy="989648"/>
          </a:xfrm>
          <a:prstGeom prst="roundRect">
            <a:avLst>
              <a:gd name="adj" fmla="val 2484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</p:sp>
      <p:sp>
        <p:nvSpPr>
          <p:cNvPr id="24" name="Shape 18"/>
          <p:cNvSpPr/>
          <p:nvPr/>
        </p:nvSpPr>
        <p:spPr>
          <a:xfrm>
            <a:off x="596384" y="6172676"/>
            <a:ext cx="655439" cy="943927"/>
          </a:xfrm>
          <a:prstGeom prst="rect">
            <a:avLst/>
          </a:prstGeom>
          <a:solidFill>
            <a:srgbClr val="F2EEEE"/>
          </a:solidFill>
          <a:ln/>
        </p:spPr>
      </p:sp>
      <p:pic>
        <p:nvPicPr>
          <p:cNvPr id="25" name="Image 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01172" y="6521768"/>
            <a:ext cx="245745" cy="245745"/>
          </a:xfrm>
          <a:prstGeom prst="rect">
            <a:avLst/>
          </a:prstGeom>
        </p:spPr>
      </p:pic>
      <p:sp>
        <p:nvSpPr>
          <p:cNvPr id="26" name="Text 19"/>
          <p:cNvSpPr/>
          <p:nvPr/>
        </p:nvSpPr>
        <p:spPr>
          <a:xfrm>
            <a:off x="1415653" y="6336506"/>
            <a:ext cx="2666286" cy="2559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4C4C4D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Restore and Protect Ecosystems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20"/>
          <p:cNvSpPr/>
          <p:nvPr/>
        </p:nvSpPr>
        <p:spPr>
          <a:xfrm>
            <a:off x="1415653" y="6690717"/>
            <a:ext cx="12454533" cy="262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Actively engage in initiatives that restore damaged environments and protect existing biodiversity.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21"/>
          <p:cNvSpPr/>
          <p:nvPr/>
        </p:nvSpPr>
        <p:spPr>
          <a:xfrm>
            <a:off x="573524" y="7323773"/>
            <a:ext cx="13483352" cy="2096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dirty="0">
                <a:solidFill>
                  <a:srgbClr val="2150FE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Keywords:</a:t>
            </a:r>
            <a:r>
              <a:rPr lang="en-US" sz="10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 stewardship • resilience • long-term planning</a:t>
            </a:r>
            <a:endParaRPr lang="en-US" sz="1000" dirty="0"/>
          </a:p>
        </p:txBody>
      </p:sp>
      <p:sp>
        <p:nvSpPr>
          <p:cNvPr id="29" name="Rectangle 28"/>
          <p:cNvSpPr/>
          <p:nvPr/>
        </p:nvSpPr>
        <p:spPr>
          <a:xfrm>
            <a:off x="12801600" y="7761514"/>
            <a:ext cx="1828800" cy="4680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9998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52D47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Conclusion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1848922"/>
            <a:ext cx="7556421" cy="2126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700"/>
              </a:lnSpc>
              <a:buNone/>
            </a:pPr>
            <a:r>
              <a:rPr lang="en-US" sz="12000" dirty="0">
                <a:solidFill>
                  <a:srgbClr val="152D47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Thank You</a:t>
            </a:r>
            <a:endParaRPr lang="en-US" sz="1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4315539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We appreciate your time and attention and hope this presentation offered new insights into environmental stewardship.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280190" y="5381506"/>
            <a:ext cx="7556421" cy="1417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150"/>
              </a:lnSpc>
              <a:buNone/>
            </a:pPr>
            <a:r>
              <a:rPr lang="en-US" sz="8000" dirty="0">
                <a:solidFill>
                  <a:srgbClr val="152D47"/>
                </a:solidFill>
                <a:latin typeface="Arial" panose="020B0604020202020204" pitchFamily="34" charset="0"/>
                <a:ea typeface="Crimson Pro Semi Bold" pitchFamily="34" charset="-122"/>
                <a:cs typeface="Arial" panose="020B0604020202020204" pitchFamily="34" charset="0"/>
              </a:rPr>
              <a:t>Any Questions?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280190" y="7139345"/>
            <a:ext cx="755642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Movie: </a:t>
            </a:r>
            <a:r>
              <a:rPr lang="en-US" sz="1400" i="1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The Lion King</a:t>
            </a:r>
            <a:r>
              <a:rPr lang="en-US" sz="1400" dirty="0">
                <a:solidFill>
                  <a:srgbClr val="4C4C4D"/>
                </a:solidFill>
                <a:latin typeface="Arial" panose="020B0604020202020204" pitchFamily="34" charset="0"/>
                <a:ea typeface="Heebo" pitchFamily="34" charset="-122"/>
                <a:cs typeface="Arial" panose="020B0604020202020204" pitchFamily="34" charset="0"/>
              </a:rPr>
              <a:t> (1994) • SDG 12 icon: UN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856029" y="7728857"/>
            <a:ext cx="1774371" cy="4680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732</Words>
  <Application>Microsoft Office PowerPoint</Application>
  <PresentationFormat>Custom</PresentationFormat>
  <Paragraphs>98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Calibri</vt:lpstr>
      <vt:lpstr>Heebo</vt:lpstr>
      <vt:lpstr>Crimson Pro Semi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Bo$$</cp:lastModifiedBy>
  <cp:revision>9</cp:revision>
  <dcterms:created xsi:type="dcterms:W3CDTF">2025-12-27T17:24:10Z</dcterms:created>
  <dcterms:modified xsi:type="dcterms:W3CDTF">2025-12-27T18:44:10Z</dcterms:modified>
</cp:coreProperties>
</file>